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43"/>
  </p:notesMasterIdLst>
  <p:sldIdLst>
    <p:sldId id="256" r:id="rId2"/>
    <p:sldId id="285" r:id="rId3"/>
    <p:sldId id="264" r:id="rId4"/>
    <p:sldId id="280" r:id="rId5"/>
    <p:sldId id="257" r:id="rId6"/>
    <p:sldId id="302" r:id="rId7"/>
    <p:sldId id="258" r:id="rId8"/>
    <p:sldId id="267" r:id="rId9"/>
    <p:sldId id="284" r:id="rId10"/>
    <p:sldId id="259" r:id="rId11"/>
    <p:sldId id="260" r:id="rId12"/>
    <p:sldId id="261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62" r:id="rId21"/>
    <p:sldId id="282" r:id="rId22"/>
    <p:sldId id="263" r:id="rId23"/>
    <p:sldId id="275" r:id="rId24"/>
    <p:sldId id="276" r:id="rId25"/>
    <p:sldId id="277" r:id="rId26"/>
    <p:sldId id="278" r:id="rId27"/>
    <p:sldId id="279" r:id="rId28"/>
    <p:sldId id="286" r:id="rId29"/>
    <p:sldId id="288" r:id="rId30"/>
    <p:sldId id="287" r:id="rId31"/>
    <p:sldId id="292" r:id="rId32"/>
    <p:sldId id="294" r:id="rId33"/>
    <p:sldId id="295" r:id="rId34"/>
    <p:sldId id="298" r:id="rId35"/>
    <p:sldId id="299" r:id="rId36"/>
    <p:sldId id="300" r:id="rId37"/>
    <p:sldId id="297" r:id="rId38"/>
    <p:sldId id="301" r:id="rId39"/>
    <p:sldId id="293" r:id="rId40"/>
    <p:sldId id="296" r:id="rId41"/>
    <p:sldId id="281" r:id="rId4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26D"/>
    <a:srgbClr val="01CF99"/>
    <a:srgbClr val="009AD0"/>
    <a:srgbClr val="E74231"/>
    <a:srgbClr val="F21E1E"/>
    <a:srgbClr val="EC27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80FAEA-5E7B-4363-B1ED-B96DD2E493F2}" type="doc">
      <dgm:prSet loTypeId="urn:microsoft.com/office/officeart/2005/8/layout/arrow2" loCatId="process" qsTypeId="urn:microsoft.com/office/officeart/2005/8/quickstyle/simple4" qsCatId="simple" csTypeId="urn:microsoft.com/office/officeart/2005/8/colors/colorful4" csCatId="colorful" phldr="1"/>
      <dgm:spPr/>
    </dgm:pt>
    <dgm:pt modelId="{AE580B92-1AC1-4946-9E23-E60F465BFFD5}">
      <dgm:prSet phldrT="[文本]" custT="1"/>
      <dgm:spPr/>
      <dgm:t>
        <a:bodyPr/>
        <a:lstStyle/>
        <a:p>
          <a:r>
            <a:rPr lang="zh-CN" altLang="en-US" sz="2800" dirty="0" smtClean="0"/>
            <a:t>浙大学生</a:t>
          </a:r>
          <a:endParaRPr lang="zh-CN" altLang="en-US" sz="2800" dirty="0"/>
        </a:p>
      </dgm:t>
    </dgm:pt>
    <dgm:pt modelId="{5B50E169-817F-4F9C-942F-0C162B091788}" type="parTrans" cxnId="{964F9D87-1C11-4CEC-95C5-9B0BCC7FB091}">
      <dgm:prSet/>
      <dgm:spPr/>
      <dgm:t>
        <a:bodyPr/>
        <a:lstStyle/>
        <a:p>
          <a:endParaRPr lang="zh-CN" altLang="en-US"/>
        </a:p>
      </dgm:t>
    </dgm:pt>
    <dgm:pt modelId="{9CEEE8D7-E564-410E-B3EB-F532911BD346}" type="sibTrans" cxnId="{964F9D87-1C11-4CEC-95C5-9B0BCC7FB091}">
      <dgm:prSet/>
      <dgm:spPr/>
      <dgm:t>
        <a:bodyPr/>
        <a:lstStyle/>
        <a:p>
          <a:endParaRPr lang="zh-CN" altLang="en-US"/>
        </a:p>
      </dgm:t>
    </dgm:pt>
    <dgm:pt modelId="{951CBF73-5201-45AF-9574-4F025630A2CF}">
      <dgm:prSet phldrT="[文本]" custT="1"/>
      <dgm:spPr/>
      <dgm:t>
        <a:bodyPr/>
        <a:lstStyle/>
        <a:p>
          <a:r>
            <a:rPr lang="zh-CN" altLang="en-US" sz="2800" dirty="0" smtClean="0"/>
            <a:t>各大高校</a:t>
          </a:r>
          <a:r>
            <a:rPr lang="zh-CN" altLang="en-US" sz="2800" dirty="0" smtClean="0"/>
            <a:t>学生</a:t>
          </a:r>
          <a:endParaRPr lang="zh-CN" altLang="en-US" sz="2800" dirty="0"/>
        </a:p>
      </dgm:t>
    </dgm:pt>
    <dgm:pt modelId="{2EAEAA9D-5FEE-43A2-95CF-14FDEA0AD929}" type="parTrans" cxnId="{EA2D8A07-E468-4C47-B422-8A53D02BF1F1}">
      <dgm:prSet/>
      <dgm:spPr/>
      <dgm:t>
        <a:bodyPr/>
        <a:lstStyle/>
        <a:p>
          <a:endParaRPr lang="zh-CN" altLang="en-US"/>
        </a:p>
      </dgm:t>
    </dgm:pt>
    <dgm:pt modelId="{D3F3B9BF-AD8B-4E50-89D8-4188174B6A8F}" type="sibTrans" cxnId="{EA2D8A07-E468-4C47-B422-8A53D02BF1F1}">
      <dgm:prSet/>
      <dgm:spPr/>
      <dgm:t>
        <a:bodyPr/>
        <a:lstStyle/>
        <a:p>
          <a:endParaRPr lang="zh-CN" altLang="en-US"/>
        </a:p>
      </dgm:t>
    </dgm:pt>
    <dgm:pt modelId="{8A2028AD-E269-4FAA-BC3D-F5A31B00E988}">
      <dgm:prSet phldrT="[文本]" custT="1"/>
      <dgm:spPr/>
      <dgm:t>
        <a:bodyPr/>
        <a:lstStyle/>
        <a:p>
          <a:r>
            <a:rPr lang="zh-CN" altLang="en-US" sz="2800" dirty="0" smtClean="0"/>
            <a:t>校园生态系统</a:t>
          </a:r>
          <a:endParaRPr lang="zh-CN" altLang="en-US" sz="2800" dirty="0"/>
        </a:p>
      </dgm:t>
    </dgm:pt>
    <dgm:pt modelId="{E3CE9188-F12B-43DD-B90C-C825935ECC7A}" type="parTrans" cxnId="{9F5BEE52-83D8-4458-A6AA-EC363FB99665}">
      <dgm:prSet/>
      <dgm:spPr/>
      <dgm:t>
        <a:bodyPr/>
        <a:lstStyle/>
        <a:p>
          <a:endParaRPr lang="zh-CN" altLang="en-US"/>
        </a:p>
      </dgm:t>
    </dgm:pt>
    <dgm:pt modelId="{EB2E65DF-A00C-43B0-9DE7-62DE977AF76F}" type="sibTrans" cxnId="{9F5BEE52-83D8-4458-A6AA-EC363FB99665}">
      <dgm:prSet/>
      <dgm:spPr/>
      <dgm:t>
        <a:bodyPr/>
        <a:lstStyle/>
        <a:p>
          <a:endParaRPr lang="zh-CN" altLang="en-US"/>
        </a:p>
      </dgm:t>
    </dgm:pt>
    <dgm:pt modelId="{C504A600-92BE-412F-9DF4-B264577FDE46}" type="pres">
      <dgm:prSet presAssocID="{5780FAEA-5E7B-4363-B1ED-B96DD2E493F2}" presName="arrowDiagram" presStyleCnt="0">
        <dgm:presLayoutVars>
          <dgm:chMax val="5"/>
          <dgm:dir/>
          <dgm:resizeHandles val="exact"/>
        </dgm:presLayoutVars>
      </dgm:prSet>
      <dgm:spPr/>
    </dgm:pt>
    <dgm:pt modelId="{5601CA54-A7A6-4656-A6F4-3B3A01C46310}" type="pres">
      <dgm:prSet presAssocID="{5780FAEA-5E7B-4363-B1ED-B96DD2E493F2}" presName="arrow" presStyleLbl="bgShp" presStyleIdx="0" presStyleCnt="1"/>
      <dgm:spPr/>
    </dgm:pt>
    <dgm:pt modelId="{19841A32-F2A4-44A1-9D11-A3EB5FA80861}" type="pres">
      <dgm:prSet presAssocID="{5780FAEA-5E7B-4363-B1ED-B96DD2E493F2}" presName="arrowDiagram3" presStyleCnt="0"/>
      <dgm:spPr/>
    </dgm:pt>
    <dgm:pt modelId="{EF96A84D-ECC5-4FA0-A14E-7551AAB7F866}" type="pres">
      <dgm:prSet presAssocID="{AE580B92-1AC1-4946-9E23-E60F465BFFD5}" presName="bullet3a" presStyleLbl="node1" presStyleIdx="0" presStyleCnt="3"/>
      <dgm:spPr/>
    </dgm:pt>
    <dgm:pt modelId="{F5E1FFF9-3B74-4691-B1D4-01C9AA49561E}" type="pres">
      <dgm:prSet presAssocID="{AE580B92-1AC1-4946-9E23-E60F465BFFD5}" presName="textBox3a" presStyleLbl="revTx" presStyleIdx="0" presStyleCnt="3" custScaleY="54410" custLinFactNeighborX="3712" custLinFactNeighborY="-1795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CACFA06-40A6-475E-9F3E-34FC22EFB1F8}" type="pres">
      <dgm:prSet presAssocID="{951CBF73-5201-45AF-9574-4F025630A2CF}" presName="bullet3b" presStyleLbl="node1" presStyleIdx="1" presStyleCnt="3"/>
      <dgm:spPr/>
    </dgm:pt>
    <dgm:pt modelId="{1D4ACD2E-A5A6-4A3F-83B6-0B6514691EE7}" type="pres">
      <dgm:prSet presAssocID="{951CBF73-5201-45AF-9574-4F025630A2CF}" presName="textBox3b" presStyleLbl="revTx" presStyleIdx="1" presStyleCnt="3" custScaleX="159437" custScaleY="21784" custLinFactNeighborX="10811" custLinFactNeighborY="-2589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3917AF7-A05E-4567-9FB3-D8A6F6C9F55F}" type="pres">
      <dgm:prSet presAssocID="{8A2028AD-E269-4FAA-BC3D-F5A31B00E988}" presName="bullet3c" presStyleLbl="node1" presStyleIdx="2" presStyleCnt="3"/>
      <dgm:spPr/>
    </dgm:pt>
    <dgm:pt modelId="{54772854-2762-42F4-8F54-1DEC9C90E960}" type="pres">
      <dgm:prSet presAssocID="{8A2028AD-E269-4FAA-BC3D-F5A31B00E988}" presName="textBox3c" presStyleLbl="revTx" presStyleIdx="2" presStyleCnt="3" custScaleX="163858" custScaleY="22941" custLinFactNeighborX="27026" custLinFactNeighborY="-2538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64F9D87-1C11-4CEC-95C5-9B0BCC7FB091}" srcId="{5780FAEA-5E7B-4363-B1ED-B96DD2E493F2}" destId="{AE580B92-1AC1-4946-9E23-E60F465BFFD5}" srcOrd="0" destOrd="0" parTransId="{5B50E169-817F-4F9C-942F-0C162B091788}" sibTransId="{9CEEE8D7-E564-410E-B3EB-F532911BD346}"/>
    <dgm:cxn modelId="{4F7E3B11-5B2A-4200-86E2-080871EFA055}" type="presOf" srcId="{8A2028AD-E269-4FAA-BC3D-F5A31B00E988}" destId="{54772854-2762-42F4-8F54-1DEC9C90E960}" srcOrd="0" destOrd="0" presId="urn:microsoft.com/office/officeart/2005/8/layout/arrow2"/>
    <dgm:cxn modelId="{4CBA3987-3A60-4B9A-A17B-5F0D2DE5E82D}" type="presOf" srcId="{5780FAEA-5E7B-4363-B1ED-B96DD2E493F2}" destId="{C504A600-92BE-412F-9DF4-B264577FDE46}" srcOrd="0" destOrd="0" presId="urn:microsoft.com/office/officeart/2005/8/layout/arrow2"/>
    <dgm:cxn modelId="{DC7C76D4-AF70-4FC6-8789-4B058F2922E5}" type="presOf" srcId="{AE580B92-1AC1-4946-9E23-E60F465BFFD5}" destId="{F5E1FFF9-3B74-4691-B1D4-01C9AA49561E}" srcOrd="0" destOrd="0" presId="urn:microsoft.com/office/officeart/2005/8/layout/arrow2"/>
    <dgm:cxn modelId="{EA2D8A07-E468-4C47-B422-8A53D02BF1F1}" srcId="{5780FAEA-5E7B-4363-B1ED-B96DD2E493F2}" destId="{951CBF73-5201-45AF-9574-4F025630A2CF}" srcOrd="1" destOrd="0" parTransId="{2EAEAA9D-5FEE-43A2-95CF-14FDEA0AD929}" sibTransId="{D3F3B9BF-AD8B-4E50-89D8-4188174B6A8F}"/>
    <dgm:cxn modelId="{0CB03DEF-EB3A-4957-9940-EA84A18C1058}" type="presOf" srcId="{951CBF73-5201-45AF-9574-4F025630A2CF}" destId="{1D4ACD2E-A5A6-4A3F-83B6-0B6514691EE7}" srcOrd="0" destOrd="0" presId="urn:microsoft.com/office/officeart/2005/8/layout/arrow2"/>
    <dgm:cxn modelId="{9F5BEE52-83D8-4458-A6AA-EC363FB99665}" srcId="{5780FAEA-5E7B-4363-B1ED-B96DD2E493F2}" destId="{8A2028AD-E269-4FAA-BC3D-F5A31B00E988}" srcOrd="2" destOrd="0" parTransId="{E3CE9188-F12B-43DD-B90C-C825935ECC7A}" sibTransId="{EB2E65DF-A00C-43B0-9DE7-62DE977AF76F}"/>
    <dgm:cxn modelId="{4706F9E5-665B-4BC0-A7A2-68150E28817C}" type="presParOf" srcId="{C504A600-92BE-412F-9DF4-B264577FDE46}" destId="{5601CA54-A7A6-4656-A6F4-3B3A01C46310}" srcOrd="0" destOrd="0" presId="urn:microsoft.com/office/officeart/2005/8/layout/arrow2"/>
    <dgm:cxn modelId="{9BC0D297-50FB-4997-A889-1CBD860D7594}" type="presParOf" srcId="{C504A600-92BE-412F-9DF4-B264577FDE46}" destId="{19841A32-F2A4-44A1-9D11-A3EB5FA80861}" srcOrd="1" destOrd="0" presId="urn:microsoft.com/office/officeart/2005/8/layout/arrow2"/>
    <dgm:cxn modelId="{4C9133EB-C853-482A-82BA-F9A0B13086C4}" type="presParOf" srcId="{19841A32-F2A4-44A1-9D11-A3EB5FA80861}" destId="{EF96A84D-ECC5-4FA0-A14E-7551AAB7F866}" srcOrd="0" destOrd="0" presId="urn:microsoft.com/office/officeart/2005/8/layout/arrow2"/>
    <dgm:cxn modelId="{95A7A4CF-FDA9-4293-90E0-704120CEA57E}" type="presParOf" srcId="{19841A32-F2A4-44A1-9D11-A3EB5FA80861}" destId="{F5E1FFF9-3B74-4691-B1D4-01C9AA49561E}" srcOrd="1" destOrd="0" presId="urn:microsoft.com/office/officeart/2005/8/layout/arrow2"/>
    <dgm:cxn modelId="{8DD7F485-1E5F-4DD3-9A7A-29B34CB4C242}" type="presParOf" srcId="{19841A32-F2A4-44A1-9D11-A3EB5FA80861}" destId="{DCACFA06-40A6-475E-9F3E-34FC22EFB1F8}" srcOrd="2" destOrd="0" presId="urn:microsoft.com/office/officeart/2005/8/layout/arrow2"/>
    <dgm:cxn modelId="{8C33282F-C9AA-49C5-8F8F-BC969676C977}" type="presParOf" srcId="{19841A32-F2A4-44A1-9D11-A3EB5FA80861}" destId="{1D4ACD2E-A5A6-4A3F-83B6-0B6514691EE7}" srcOrd="3" destOrd="0" presId="urn:microsoft.com/office/officeart/2005/8/layout/arrow2"/>
    <dgm:cxn modelId="{12C7446A-B674-4C25-B9C6-6618DBDBADBF}" type="presParOf" srcId="{19841A32-F2A4-44A1-9D11-A3EB5FA80861}" destId="{93917AF7-A05E-4567-9FB3-D8A6F6C9F55F}" srcOrd="4" destOrd="0" presId="urn:microsoft.com/office/officeart/2005/8/layout/arrow2"/>
    <dgm:cxn modelId="{AFB64044-C528-4A6F-9129-28479297E51F}" type="presParOf" srcId="{19841A32-F2A4-44A1-9D11-A3EB5FA80861}" destId="{54772854-2762-42F4-8F54-1DEC9C90E960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01CA54-A7A6-4656-A6F4-3B3A01C46310}">
      <dsp:nvSpPr>
        <dsp:cNvPr id="0" name=""/>
        <dsp:cNvSpPr/>
      </dsp:nvSpPr>
      <dsp:spPr>
        <a:xfrm>
          <a:off x="1116965" y="0"/>
          <a:ext cx="6713219" cy="4195762"/>
        </a:xfrm>
        <a:prstGeom prst="swooshArrow">
          <a:avLst>
            <a:gd name="adj1" fmla="val 25000"/>
            <a:gd name="adj2" fmla="val 25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96A84D-ECC5-4FA0-A14E-7551AAB7F866}">
      <dsp:nvSpPr>
        <dsp:cNvPr id="0" name=""/>
        <dsp:cNvSpPr/>
      </dsp:nvSpPr>
      <dsp:spPr>
        <a:xfrm>
          <a:off x="1969544" y="2895914"/>
          <a:ext cx="174543" cy="174543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60000"/>
                <a:satMod val="160000"/>
              </a:schemeClr>
            </a:gs>
            <a:gs pos="46000">
              <a:schemeClr val="accent4">
                <a:hueOff val="0"/>
                <a:satOff val="0"/>
                <a:lumOff val="0"/>
                <a:alphaOff val="0"/>
                <a:tint val="86000"/>
                <a:satMod val="16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E1FFF9-3B74-4691-B1D4-01C9AA49561E}">
      <dsp:nvSpPr>
        <dsp:cNvPr id="0" name=""/>
        <dsp:cNvSpPr/>
      </dsp:nvSpPr>
      <dsp:spPr>
        <a:xfrm>
          <a:off x="2114878" y="3041875"/>
          <a:ext cx="1564180" cy="659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87" tIns="0" rIns="0" bIns="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浙大学生</a:t>
          </a:r>
          <a:endParaRPr lang="zh-CN" altLang="en-US" sz="2800" kern="1200" dirty="0"/>
        </a:p>
      </dsp:txBody>
      <dsp:txXfrm>
        <a:off x="2114878" y="3041875"/>
        <a:ext cx="1564180" cy="659762"/>
      </dsp:txXfrm>
    </dsp:sp>
    <dsp:sp modelId="{DCACFA06-40A6-475E-9F3E-34FC22EFB1F8}">
      <dsp:nvSpPr>
        <dsp:cNvPr id="0" name=""/>
        <dsp:cNvSpPr/>
      </dsp:nvSpPr>
      <dsp:spPr>
        <a:xfrm>
          <a:off x="3510228" y="1755506"/>
          <a:ext cx="315521" cy="315521"/>
        </a:xfrm>
        <a:prstGeom prst="ellipse">
          <a:avLst/>
        </a:prstGeom>
        <a:gradFill rotWithShape="0">
          <a:gsLst>
            <a:gs pos="0">
              <a:schemeClr val="accent4">
                <a:hueOff val="-1747038"/>
                <a:satOff val="531"/>
                <a:lumOff val="392"/>
                <a:alphaOff val="0"/>
                <a:tint val="60000"/>
                <a:satMod val="160000"/>
              </a:schemeClr>
            </a:gs>
            <a:gs pos="46000">
              <a:schemeClr val="accent4">
                <a:hueOff val="-1747038"/>
                <a:satOff val="531"/>
                <a:lumOff val="392"/>
                <a:alphaOff val="0"/>
                <a:tint val="86000"/>
                <a:satMod val="160000"/>
              </a:schemeClr>
            </a:gs>
            <a:gs pos="100000">
              <a:schemeClr val="accent4">
                <a:hueOff val="-1747038"/>
                <a:satOff val="531"/>
                <a:lumOff val="392"/>
                <a:alphaOff val="0"/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4ACD2E-A5A6-4A3F-83B6-0B6514691EE7}">
      <dsp:nvSpPr>
        <dsp:cNvPr id="0" name=""/>
        <dsp:cNvSpPr/>
      </dsp:nvSpPr>
      <dsp:spPr>
        <a:xfrm>
          <a:off x="3363356" y="2214784"/>
          <a:ext cx="2568805" cy="497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188" tIns="0" rIns="0" bIns="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各大高校</a:t>
          </a:r>
          <a:r>
            <a:rPr lang="zh-CN" altLang="en-US" sz="2800" kern="1200" dirty="0" smtClean="0"/>
            <a:t>学生</a:t>
          </a:r>
          <a:endParaRPr lang="zh-CN" altLang="en-US" sz="2800" kern="1200" dirty="0"/>
        </a:p>
      </dsp:txBody>
      <dsp:txXfrm>
        <a:off x="3363356" y="2214784"/>
        <a:ext cx="2568805" cy="497218"/>
      </dsp:txXfrm>
    </dsp:sp>
    <dsp:sp modelId="{93917AF7-A05E-4567-9FB3-D8A6F6C9F55F}">
      <dsp:nvSpPr>
        <dsp:cNvPr id="0" name=""/>
        <dsp:cNvSpPr/>
      </dsp:nvSpPr>
      <dsp:spPr>
        <a:xfrm>
          <a:off x="5363076" y="1061527"/>
          <a:ext cx="436359" cy="436359"/>
        </a:xfrm>
        <a:prstGeom prst="ellipse">
          <a:avLst/>
        </a:prstGeom>
        <a:gradFill rotWithShape="0">
          <a:gsLst>
            <a:gs pos="0">
              <a:schemeClr val="accent4">
                <a:hueOff val="-3494076"/>
                <a:satOff val="1062"/>
                <a:lumOff val="785"/>
                <a:alphaOff val="0"/>
                <a:tint val="60000"/>
                <a:satMod val="160000"/>
              </a:schemeClr>
            </a:gs>
            <a:gs pos="46000">
              <a:schemeClr val="accent4">
                <a:hueOff val="-3494076"/>
                <a:satOff val="1062"/>
                <a:lumOff val="785"/>
                <a:alphaOff val="0"/>
                <a:tint val="86000"/>
                <a:satMod val="160000"/>
              </a:schemeClr>
            </a:gs>
            <a:gs pos="100000">
              <a:schemeClr val="accent4">
                <a:hueOff val="-3494076"/>
                <a:satOff val="1062"/>
                <a:lumOff val="785"/>
                <a:alphaOff val="0"/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  <a:ln>
          <a:noFill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4772854-2762-42F4-8F54-1DEC9C90E960}">
      <dsp:nvSpPr>
        <dsp:cNvPr id="0" name=""/>
        <dsp:cNvSpPr/>
      </dsp:nvSpPr>
      <dsp:spPr>
        <a:xfrm>
          <a:off x="5502260" y="1663008"/>
          <a:ext cx="2640035" cy="6689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218" tIns="0" rIns="0" bIns="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校园生态系统</a:t>
          </a:r>
          <a:endParaRPr lang="zh-CN" altLang="en-US" sz="2800" kern="1200" dirty="0"/>
        </a:p>
      </dsp:txBody>
      <dsp:txXfrm>
        <a:off x="5502260" y="1663008"/>
        <a:ext cx="2640035" cy="6689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E352F5-2FD8-4ADA-8647-21A9A81DB91B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4B7631-1C5C-4CD4-B1D7-6272A43CA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587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4B7631-1C5C-4CD4-B1D7-6272A43CACB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817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758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3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65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32567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223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163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0100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8728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431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549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498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880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539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7311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857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95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4024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42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BBE39C9-DDB0-416A-AA7C-ED27F220FACE}" type="datetimeFigureOut">
              <a:rPr lang="zh-CN" altLang="en-US" smtClean="0"/>
              <a:t>2014/6/17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DF719-1BBA-4B55-B9C4-E55411A49F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917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5359" y="1482491"/>
            <a:ext cx="8825658" cy="3329581"/>
          </a:xfrm>
        </p:spPr>
        <p:txBody>
          <a:bodyPr/>
          <a:lstStyle/>
          <a:p>
            <a:pPr algn="ctr"/>
            <a:r>
              <a:rPr lang="en-US" altLang="zh-CN" dirty="0" smtClean="0"/>
              <a:t>《</a:t>
            </a:r>
            <a:r>
              <a:rPr lang="zh-CN" altLang="en-US" sz="11500" dirty="0" smtClean="0">
                <a:solidFill>
                  <a:srgbClr val="FFFF00"/>
                </a:solidFill>
              </a:rPr>
              <a:t>疯狂</a:t>
            </a:r>
            <a:r>
              <a:rPr lang="zh-CN" altLang="en-US" dirty="0" smtClean="0"/>
              <a:t>的</a:t>
            </a:r>
            <a:r>
              <a:rPr lang="zh-CN" altLang="en-US" dirty="0" smtClean="0">
                <a:solidFill>
                  <a:srgbClr val="00B0F0"/>
                </a:solidFill>
                <a:latin typeface="方正综艺简体" panose="02010601030101010101" pitchFamily="2" charset="-122"/>
                <a:ea typeface="方正综艺简体" panose="02010601030101010101" pitchFamily="2" charset="-122"/>
              </a:rPr>
              <a:t>快递</a:t>
            </a:r>
            <a:r>
              <a:rPr lang="en-US" altLang="zh-CN" dirty="0" smtClean="0"/>
              <a:t>》</a:t>
            </a:r>
            <a:r>
              <a:rPr lang="en-US" altLang="zh-CN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/>
            </a:r>
            <a:br>
              <a:rPr lang="en-US" altLang="zh-CN" dirty="0" smtClean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</a:br>
            <a:r>
              <a:rPr lang="en-US" altLang="zh-CN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Edwardian Script ITC" panose="030303020407070D0804" pitchFamily="66" charset="0"/>
              </a:rPr>
              <a:t>	</a:t>
            </a:r>
            <a:endParaRPr lang="zh-CN" altLang="en-US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Edwardian Script ITC" panose="030303020407070D0804" pitchFamily="66" charset="0"/>
              <a:ea typeface="DFPYanKaiW5-B5" panose="03000500000000000000" pitchFamily="66" charset="-12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03595" y="4812072"/>
            <a:ext cx="8825658" cy="867516"/>
          </a:xfrm>
        </p:spPr>
        <p:txBody>
          <a:bodyPr>
            <a:normAutofit/>
          </a:bodyPr>
          <a:lstStyle/>
          <a:p>
            <a:pPr algn="ctr"/>
            <a:endParaRPr lang="en-US" altLang="zh-CN" dirty="0" smtClean="0"/>
          </a:p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戴怡</a:t>
            </a:r>
            <a:r>
              <a:rPr lang="zh-CN" altLang="en-US" dirty="0">
                <a:solidFill>
                  <a:schemeClr val="tx1"/>
                </a:solidFill>
              </a:rPr>
              <a:t>雯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zh-CN" altLang="en-US" dirty="0" smtClean="0">
                <a:solidFill>
                  <a:schemeClr val="tx1"/>
                </a:solidFill>
              </a:rPr>
              <a:t>梁帅龙 李沛珊 卢娴 王苑仙 章依依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09288" y="5986272"/>
            <a:ext cx="170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00B0F0"/>
                </a:solidFill>
              </a:rPr>
              <a:t>2014.6.10</a:t>
            </a:r>
            <a:endParaRPr lang="zh-CN" altLang="en-US" dirty="0">
              <a:solidFill>
                <a:srgbClr val="00B0F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04342" y="3583836"/>
            <a:ext cx="53122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Edwardian Script ITC" panose="030303020407070D0804" pitchFamily="66" charset="0"/>
                <a:ea typeface="DFPYanKaiW5-B5" panose="03000500000000000000" pitchFamily="66" charset="-120"/>
              </a:rPr>
              <a:t>Crazy Express</a:t>
            </a:r>
            <a:endParaRPr lang="zh-CN" altLang="en-US" sz="6600" dirty="0"/>
          </a:p>
        </p:txBody>
      </p:sp>
    </p:spTree>
    <p:extLst>
      <p:ext uri="{BB962C8B-B14F-4D97-AF65-F5344CB8AC3E}">
        <p14:creationId xmlns:p14="http://schemas.microsoft.com/office/powerpoint/2010/main" val="557201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UI</a:t>
            </a:r>
            <a:r>
              <a:rPr lang="zh-CN" altLang="en-US" dirty="0" smtClean="0"/>
              <a:t>与场景</a:t>
            </a:r>
            <a:endParaRPr lang="zh-CN" altLang="en-US" dirty="0"/>
          </a:p>
        </p:txBody>
      </p:sp>
      <p:pic>
        <p:nvPicPr>
          <p:cNvPr id="1026" name="Picture 2" descr="开始界面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003" y="1152983"/>
            <a:ext cx="5256212" cy="525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暂停页面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8718" y="2176526"/>
            <a:ext cx="526415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场景效果图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670" y="2735720"/>
            <a:ext cx="526415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109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1048512" y="1414273"/>
            <a:ext cx="8802624" cy="4913376"/>
          </a:xfrm>
          <a:prstGeom prst="roundRect">
            <a:avLst>
              <a:gd name="adj" fmla="val 13534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人物大全</a:t>
            </a:r>
            <a:endParaRPr lang="zh-CN" altLang="en-US" dirty="0"/>
          </a:p>
        </p:txBody>
      </p:sp>
      <p:pic>
        <p:nvPicPr>
          <p:cNvPr id="2050" name="Picture 2" descr="bo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160" y="1977806"/>
            <a:ext cx="3278950" cy="3928437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5376672" y="185324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4329" y="1977806"/>
            <a:ext cx="3608388" cy="3952875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802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人物属性之</a:t>
            </a:r>
            <a:r>
              <a:rPr lang="en-US" altLang="zh-CN" dirty="0" smtClean="0"/>
              <a:t>——</a:t>
            </a:r>
            <a:r>
              <a:rPr lang="zh-CN" altLang="en-US" dirty="0" smtClean="0">
                <a:solidFill>
                  <a:srgbClr val="FFFF00"/>
                </a:solidFill>
              </a:rPr>
              <a:t>学霸</a:t>
            </a:r>
            <a:r>
              <a:rPr lang="en-US" altLang="zh-CN" dirty="0" smtClean="0"/>
              <a:t>vs</a:t>
            </a:r>
            <a:r>
              <a:rPr lang="zh-CN" altLang="en-US" dirty="0" smtClean="0"/>
              <a:t>学渣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dirty="0"/>
              <a:t>遇到自习室走不动，加时；</a:t>
            </a:r>
          </a:p>
          <a:p>
            <a:pPr lvl="0"/>
            <a:r>
              <a:rPr lang="zh-CN" altLang="zh-CN" dirty="0"/>
              <a:t>路上遇到道具“书”，休息半刻，加时；</a:t>
            </a:r>
          </a:p>
          <a:p>
            <a:pPr lvl="0"/>
            <a:r>
              <a:rPr lang="zh-CN" altLang="zh-CN" dirty="0"/>
              <a:t>路上遇到老师，交谈问题，加时；</a:t>
            </a:r>
          </a:p>
          <a:p>
            <a:pPr lvl="0"/>
            <a:r>
              <a:rPr lang="zh-CN" altLang="zh-CN" dirty="0"/>
              <a:t>适逢考试周或者是其他与考试相关事件，心情好，速度加快</a:t>
            </a:r>
            <a:r>
              <a:rPr lang="en-US" altLang="zh-CN" dirty="0"/>
              <a:t>1</a:t>
            </a:r>
            <a:r>
              <a:rPr lang="zh-CN" altLang="zh-CN" dirty="0"/>
              <a:t>档；</a:t>
            </a:r>
          </a:p>
          <a:p>
            <a:pPr lvl="0"/>
            <a:r>
              <a:rPr lang="zh-CN" altLang="zh-CN" dirty="0"/>
              <a:t>快递中包含和学习有关用具，速度加快；</a:t>
            </a:r>
          </a:p>
          <a:p>
            <a:pPr lvl="0"/>
            <a:r>
              <a:rPr lang="zh-CN" altLang="zh-CN" dirty="0"/>
              <a:t>路上遇到同班同学，听到表扬，加速；</a:t>
            </a:r>
          </a:p>
          <a:p>
            <a:r>
              <a:rPr lang="en-US" altLang="zh-CN" dirty="0" smtClean="0"/>
              <a:t>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962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人物属性之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学霸</a:t>
            </a:r>
            <a:r>
              <a:rPr lang="en-US" altLang="zh-CN" dirty="0" smtClean="0"/>
              <a:t>vs</a:t>
            </a:r>
            <a:r>
              <a:rPr lang="zh-CN" altLang="en-US" dirty="0" smtClean="0">
                <a:solidFill>
                  <a:srgbClr val="FFFF00"/>
                </a:solidFill>
              </a:rPr>
              <a:t>学渣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dirty="0"/>
              <a:t>遇到自习室行进速度加快；</a:t>
            </a:r>
          </a:p>
          <a:p>
            <a:pPr lvl="0"/>
            <a:r>
              <a:rPr lang="zh-CN" altLang="zh-CN" dirty="0"/>
              <a:t>途径篮球场、西区草坪等，心情放松，休息半刻，加时；</a:t>
            </a:r>
          </a:p>
          <a:p>
            <a:pPr lvl="0"/>
            <a:r>
              <a:rPr lang="zh-CN" altLang="zh-CN" dirty="0"/>
              <a:t>……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141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人物属性之</a:t>
            </a:r>
            <a:r>
              <a:rPr lang="en-US" altLang="zh-CN" dirty="0" smtClean="0"/>
              <a:t>——</a:t>
            </a:r>
            <a:r>
              <a:rPr lang="zh-CN" altLang="en-US" dirty="0">
                <a:solidFill>
                  <a:srgbClr val="FFFF00"/>
                </a:solidFill>
              </a:rPr>
              <a:t>花痴</a:t>
            </a:r>
            <a:r>
              <a:rPr lang="en-US" altLang="zh-CN" dirty="0" smtClean="0"/>
              <a:t>vs</a:t>
            </a:r>
            <a:r>
              <a:rPr lang="zh-CN" altLang="en-US" dirty="0"/>
              <a:t>吃货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dirty="0"/>
              <a:t>遇到帅哥走不动，加时；</a:t>
            </a:r>
          </a:p>
          <a:p>
            <a:pPr lvl="0"/>
            <a:r>
              <a:rPr lang="zh-CN" altLang="zh-CN" dirty="0"/>
              <a:t>遇到海报——有关韩流等，停留，加时；</a:t>
            </a:r>
          </a:p>
          <a:p>
            <a:pPr lvl="0"/>
            <a:r>
              <a:rPr lang="zh-CN" altLang="zh-CN" dirty="0"/>
              <a:t>遇到屌丝，加快步伐，加时；</a:t>
            </a:r>
          </a:p>
          <a:p>
            <a:pPr lvl="0"/>
            <a:r>
              <a:rPr lang="zh-CN" altLang="zh-CN" dirty="0"/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324843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人物属性之</a:t>
            </a:r>
            <a:r>
              <a:rPr lang="en-US" altLang="zh-CN" dirty="0" smtClean="0"/>
              <a:t>——</a:t>
            </a:r>
            <a:r>
              <a:rPr lang="zh-CN" altLang="en-US" dirty="0">
                <a:solidFill>
                  <a:schemeClr val="tx1"/>
                </a:solidFill>
              </a:rPr>
              <a:t>花痴</a:t>
            </a:r>
            <a:r>
              <a:rPr lang="en-US" altLang="zh-CN" dirty="0" smtClean="0"/>
              <a:t>vs</a:t>
            </a:r>
            <a:r>
              <a:rPr lang="zh-CN" altLang="en-US" dirty="0">
                <a:solidFill>
                  <a:srgbClr val="FFFF00"/>
                </a:solidFill>
              </a:rPr>
              <a:t>吃货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dirty="0"/>
              <a:t>途径小卖部，进去买点东西，加时；</a:t>
            </a:r>
          </a:p>
          <a:p>
            <a:pPr lvl="0"/>
            <a:r>
              <a:rPr lang="zh-CN" altLang="zh-CN" dirty="0"/>
              <a:t>遇到食堂走不动，加时；</a:t>
            </a:r>
          </a:p>
          <a:p>
            <a:pPr lvl="0"/>
            <a:r>
              <a:rPr lang="zh-CN" altLang="zh-CN" dirty="0"/>
              <a:t>快递为吃的，速度加快一档；</a:t>
            </a:r>
          </a:p>
          <a:p>
            <a:pPr lvl="0"/>
            <a:r>
              <a:rPr lang="en-US" altLang="zh-CN" dirty="0"/>
              <a:t>……</a:t>
            </a:r>
            <a:endParaRPr lang="zh-CN" altLang="zh-CN" dirty="0"/>
          </a:p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13217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人物属性之</a:t>
            </a:r>
            <a:r>
              <a:rPr lang="en-US" altLang="zh-CN" dirty="0" smtClean="0"/>
              <a:t>——</a:t>
            </a:r>
            <a:r>
              <a:rPr lang="zh-CN" altLang="en-US" dirty="0" smtClean="0">
                <a:solidFill>
                  <a:srgbClr val="FFFF00"/>
                </a:solidFill>
              </a:rPr>
              <a:t>男神</a:t>
            </a:r>
            <a:r>
              <a:rPr lang="en-US" altLang="zh-CN" dirty="0" smtClean="0">
                <a:solidFill>
                  <a:srgbClr val="FFFF00"/>
                </a:solidFill>
              </a:rPr>
              <a:t>/</a:t>
            </a:r>
            <a:r>
              <a:rPr lang="zh-CN" altLang="en-US" dirty="0" smtClean="0">
                <a:solidFill>
                  <a:srgbClr val="FFFF00"/>
                </a:solidFill>
              </a:rPr>
              <a:t>女神</a:t>
            </a:r>
            <a:r>
              <a:rPr lang="en-US" altLang="zh-CN" dirty="0" err="1" smtClean="0"/>
              <a:t>vs</a:t>
            </a:r>
            <a:r>
              <a:rPr lang="en-US" altLang="zh-CN" dirty="0" err="1" smtClean="0">
                <a:latin typeface="DFPLiKingHei-XB" panose="020B0800000000000000" pitchFamily="34" charset="-120"/>
                <a:ea typeface="DFPLiKingHei-XB" panose="020B0800000000000000" pitchFamily="34" charset="-120"/>
              </a:rPr>
              <a:t>Diao</a:t>
            </a:r>
            <a:r>
              <a:rPr lang="zh-CN" altLang="en-US" dirty="0" smtClean="0"/>
              <a:t>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dirty="0"/>
              <a:t>被搭讪几率加大，加时；</a:t>
            </a:r>
          </a:p>
          <a:p>
            <a:pPr lvl="0"/>
            <a:r>
              <a:rPr lang="zh-CN" altLang="zh-CN" dirty="0"/>
              <a:t>路遇男神</a:t>
            </a:r>
            <a:r>
              <a:rPr lang="en-US" altLang="zh-CN" dirty="0"/>
              <a:t>/</a:t>
            </a:r>
            <a:r>
              <a:rPr lang="zh-CN" altLang="zh-CN" dirty="0"/>
              <a:t>女神，搭乘顺风车，速度增快；</a:t>
            </a:r>
          </a:p>
          <a:p>
            <a:pPr lvl="0"/>
            <a:r>
              <a:rPr lang="zh-CN" altLang="zh-CN" dirty="0"/>
              <a:t>……</a:t>
            </a:r>
          </a:p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422243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人物属性之</a:t>
            </a:r>
            <a:r>
              <a:rPr lang="en-US" altLang="zh-CN" dirty="0" smtClean="0"/>
              <a:t>——</a:t>
            </a:r>
            <a:r>
              <a:rPr lang="zh-CN" altLang="en-US" dirty="0" smtClean="0">
                <a:solidFill>
                  <a:schemeClr val="tx1"/>
                </a:solidFill>
              </a:rPr>
              <a:t>男神</a:t>
            </a:r>
            <a:r>
              <a:rPr lang="en-US" altLang="zh-CN" dirty="0" smtClean="0">
                <a:solidFill>
                  <a:schemeClr val="tx1"/>
                </a:solidFill>
              </a:rPr>
              <a:t>/</a:t>
            </a:r>
            <a:r>
              <a:rPr lang="zh-CN" altLang="en-US" dirty="0" smtClean="0">
                <a:solidFill>
                  <a:schemeClr val="tx1"/>
                </a:solidFill>
              </a:rPr>
              <a:t>女神</a:t>
            </a:r>
            <a:r>
              <a:rPr lang="en-US" altLang="zh-CN" dirty="0" err="1" smtClean="0"/>
              <a:t>vs</a:t>
            </a:r>
            <a:r>
              <a:rPr lang="en-US" altLang="zh-CN" dirty="0" err="1" smtClean="0">
                <a:solidFill>
                  <a:srgbClr val="FFFF00"/>
                </a:solidFill>
                <a:latin typeface="DFPLiKingHei-XB" panose="020B0800000000000000" pitchFamily="34" charset="-120"/>
                <a:ea typeface="DFPLiKingHei-XB" panose="020B0800000000000000" pitchFamily="34" charset="-120"/>
              </a:rPr>
              <a:t>Diao</a:t>
            </a:r>
            <a:r>
              <a:rPr lang="zh-CN" altLang="en-US" dirty="0" smtClean="0">
                <a:solidFill>
                  <a:srgbClr val="FFFF00"/>
                </a:solidFill>
              </a:rPr>
              <a:t>丝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dirty="0"/>
              <a:t>在情人坡看见情侣会哭泣，加时；</a:t>
            </a:r>
          </a:p>
          <a:p>
            <a:pPr lvl="0"/>
            <a:r>
              <a:rPr lang="zh-CN" altLang="zh-CN" dirty="0"/>
              <a:t>遇到女神，害羞，怕她发现自己目前屌丝形象，加速；</a:t>
            </a:r>
          </a:p>
          <a:p>
            <a:pPr lvl="0"/>
            <a:r>
              <a:rPr lang="zh-CN" altLang="zh-CN" dirty="0"/>
              <a:t>……</a:t>
            </a:r>
          </a:p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56486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人物属性之</a:t>
            </a:r>
            <a:r>
              <a:rPr lang="en-US" altLang="zh-CN" dirty="0" smtClean="0"/>
              <a:t>——</a:t>
            </a:r>
            <a:r>
              <a:rPr lang="zh-CN" altLang="en-US" dirty="0">
                <a:solidFill>
                  <a:srgbClr val="FFFF00"/>
                </a:solidFill>
              </a:rPr>
              <a:t>土豪</a:t>
            </a:r>
            <a:r>
              <a:rPr lang="en-US" altLang="zh-CN" dirty="0" smtClean="0"/>
              <a:t>vs</a:t>
            </a:r>
            <a:r>
              <a:rPr lang="zh-CN" altLang="en-US" dirty="0"/>
              <a:t>逗比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dirty="0"/>
              <a:t>遇到银行要取钱，加时；</a:t>
            </a:r>
          </a:p>
          <a:p>
            <a:pPr lvl="0"/>
            <a:r>
              <a:rPr lang="zh-CN" altLang="zh-CN" dirty="0"/>
              <a:t>路遇豪车，打车，速度加快；</a:t>
            </a:r>
          </a:p>
          <a:p>
            <a:pPr lvl="0"/>
            <a:r>
              <a:rPr lang="zh-CN" altLang="zh-CN" dirty="0"/>
              <a:t>……</a:t>
            </a:r>
          </a:p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90570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人物属性之</a:t>
            </a:r>
            <a:r>
              <a:rPr lang="en-US" altLang="zh-CN" dirty="0" smtClean="0"/>
              <a:t>——</a:t>
            </a:r>
            <a:r>
              <a:rPr lang="zh-CN" altLang="en-US" dirty="0"/>
              <a:t>土豪</a:t>
            </a:r>
            <a:r>
              <a:rPr lang="en-US" altLang="zh-CN" dirty="0" smtClean="0"/>
              <a:t>vs</a:t>
            </a:r>
            <a:r>
              <a:rPr lang="zh-CN" altLang="en-US" dirty="0">
                <a:solidFill>
                  <a:srgbClr val="FFFF00"/>
                </a:solidFill>
              </a:rPr>
              <a:t>逗比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就是逗比，间歇性发作，有时开心，速度加快，有时情绪低落，速度减慢。</a:t>
            </a:r>
          </a:p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52461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7711" y="652388"/>
            <a:ext cx="9404723" cy="1400530"/>
          </a:xfrm>
        </p:spPr>
        <p:txBody>
          <a:bodyPr/>
          <a:lstStyle/>
          <a:p>
            <a:r>
              <a:rPr lang="zh-CN" altLang="en-US" sz="6000" dirty="0" smtClean="0">
                <a:latin typeface="Algerian" panose="04020705040A02060702" pitchFamily="82" charset="0"/>
              </a:rPr>
              <a:t>目录</a:t>
            </a:r>
            <a:endParaRPr lang="zh-CN" altLang="en-US" sz="6000" dirty="0">
              <a:latin typeface="Algerian" panose="04020705040A02060702" pitchFamily="82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 smtClean="0"/>
              <a:t>基本介绍</a:t>
            </a:r>
            <a:endParaRPr lang="en-US" altLang="zh-CN" sz="3200" dirty="0" smtClean="0"/>
          </a:p>
          <a:p>
            <a:pPr>
              <a:lnSpc>
                <a:spcPct val="150000"/>
              </a:lnSpc>
            </a:pPr>
            <a:r>
              <a:rPr lang="zh-CN" altLang="en-US" sz="3200" dirty="0" smtClean="0"/>
              <a:t>场景设计</a:t>
            </a:r>
            <a:endParaRPr lang="en-US" altLang="zh-CN" sz="3200" dirty="0" smtClean="0"/>
          </a:p>
          <a:p>
            <a:pPr>
              <a:lnSpc>
                <a:spcPct val="150000"/>
              </a:lnSpc>
            </a:pPr>
            <a:r>
              <a:rPr lang="zh-CN" altLang="en-US" sz="3200" dirty="0" smtClean="0"/>
              <a:t>人物设计</a:t>
            </a:r>
            <a:endParaRPr lang="en-US" altLang="zh-CN" sz="3200" dirty="0" smtClean="0"/>
          </a:p>
          <a:p>
            <a:pPr>
              <a:lnSpc>
                <a:spcPct val="150000"/>
              </a:lnSpc>
            </a:pPr>
            <a:r>
              <a:rPr lang="zh-CN" altLang="en-US" sz="3200" dirty="0" smtClean="0"/>
              <a:t>关卡设计</a:t>
            </a:r>
            <a:endParaRPr lang="en-US" altLang="zh-CN" sz="3200" dirty="0" smtClean="0"/>
          </a:p>
          <a:p>
            <a:pPr>
              <a:lnSpc>
                <a:spcPct val="150000"/>
              </a:lnSpc>
            </a:pPr>
            <a:r>
              <a:rPr lang="zh-CN" altLang="en-US" sz="3200" dirty="0" smtClean="0"/>
              <a:t>关键技术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97377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11426" y="2938289"/>
            <a:ext cx="10754860" cy="137245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zh-CN" altLang="en-US" sz="4800" dirty="0" smtClean="0"/>
              <a:t>更多好玩情节</a:t>
            </a:r>
            <a:r>
              <a:rPr lang="zh-CN" altLang="en-US" sz="9600" dirty="0">
                <a:solidFill>
                  <a:srgbClr val="FFFF00"/>
                </a:solidFill>
              </a:rPr>
              <a:t>敬</a:t>
            </a:r>
            <a:r>
              <a:rPr lang="zh-CN" altLang="en-US" sz="9600" dirty="0" smtClean="0">
                <a:solidFill>
                  <a:srgbClr val="FFFF00"/>
                </a:solidFill>
              </a:rPr>
              <a:t>请期待</a:t>
            </a:r>
            <a:r>
              <a:rPr lang="en-US" altLang="zh-CN" sz="6000" dirty="0" smtClean="0"/>
              <a:t>……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427349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77883" y="3413632"/>
            <a:ext cx="3040518" cy="984196"/>
          </a:xfrm>
        </p:spPr>
        <p:txBody>
          <a:bodyPr/>
          <a:lstStyle/>
          <a:p>
            <a:pPr algn="ctr"/>
            <a:r>
              <a:rPr lang="zh-CN" altLang="en-US" dirty="0" smtClean="0"/>
              <a:t>关卡设计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226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关卡设计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b="1" dirty="0" smtClean="0"/>
              <a:t>【区域一】</a:t>
            </a:r>
            <a:r>
              <a:rPr lang="zh-CN" altLang="zh-CN" dirty="0" smtClean="0"/>
              <a:t>东</a:t>
            </a:r>
            <a:r>
              <a:rPr lang="zh-CN" altLang="zh-CN" dirty="0"/>
              <a:t>区、图书馆、农生环</a:t>
            </a:r>
            <a:r>
              <a:rPr lang="en-US" altLang="zh-CN" dirty="0"/>
              <a:t> 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风格：艰难</a:t>
            </a:r>
          </a:p>
          <a:p>
            <a:pPr marL="0" indent="0">
              <a:buNone/>
            </a:pPr>
            <a:r>
              <a:rPr lang="zh-CN" altLang="zh-CN" dirty="0"/>
              <a:t>创意：学霸学习（加时）、自行车流（躲避）、被骑车棒子撞倒（加时）；积水（减慢速度）。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551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关卡设计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b="1" dirty="0" smtClean="0"/>
              <a:t>【区域二】</a:t>
            </a:r>
            <a:r>
              <a:rPr lang="zh-CN" altLang="zh-CN" dirty="0" smtClean="0"/>
              <a:t>医学院</a:t>
            </a:r>
            <a:r>
              <a:rPr lang="zh-CN" altLang="zh-CN" dirty="0"/>
              <a:t>、南华园</a:t>
            </a:r>
            <a:r>
              <a:rPr lang="en-US" altLang="zh-CN" dirty="0"/>
              <a:t> 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风格：</a:t>
            </a:r>
            <a:r>
              <a:rPr lang="zh-CN" altLang="zh-CN" dirty="0" smtClean="0"/>
              <a:t>神秘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创意：时空穿梭（瞬间转移至另一场景）、小巨蛋（飞来的碎尸，被吓到加时）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030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关卡设计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b="1" dirty="0"/>
              <a:t>【区域三】</a:t>
            </a:r>
            <a:r>
              <a:rPr lang="zh-CN" altLang="zh-CN" dirty="0"/>
              <a:t>西区、启真湖、情人</a:t>
            </a:r>
            <a:r>
              <a:rPr lang="zh-CN" altLang="zh-CN" dirty="0" smtClean="0"/>
              <a:t>坡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风格：</a:t>
            </a:r>
            <a:r>
              <a:rPr lang="zh-CN" altLang="zh-CN" dirty="0" smtClean="0"/>
              <a:t>郁闷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创意：前男友（角落哭泣</a:t>
            </a:r>
            <a:r>
              <a:rPr lang="en-US" altLang="zh-CN" dirty="0"/>
              <a:t>30s</a:t>
            </a:r>
            <a:r>
              <a:rPr lang="zh-CN" altLang="zh-CN" dirty="0"/>
              <a:t>）、大鹅（咬人的，障碍）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252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关卡设计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b="1" dirty="0"/>
              <a:t>【区域四】</a:t>
            </a:r>
            <a:r>
              <a:rPr lang="zh-CN" altLang="zh-CN" dirty="0"/>
              <a:t>小剧场、月牙楼、食堂、文</a:t>
            </a:r>
            <a:r>
              <a:rPr lang="zh-CN" altLang="zh-CN" dirty="0" smtClean="0"/>
              <a:t>广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风格：</a:t>
            </a:r>
            <a:r>
              <a:rPr lang="zh-CN" altLang="zh-CN" dirty="0" smtClean="0"/>
              <a:t>热闹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创意：被发传单（加时）、帐篷密集（障碍躲避）、领黑白剧社票的长队（躲避）、滑板（加快行进速度）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510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关卡设计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b="1" dirty="0"/>
              <a:t>【区域五】</a:t>
            </a:r>
            <a:r>
              <a:rPr lang="zh-CN" altLang="zh-CN" dirty="0"/>
              <a:t>宿舍、操场、堕落街、校医</a:t>
            </a:r>
            <a:r>
              <a:rPr lang="zh-CN" altLang="zh-CN" dirty="0" smtClean="0"/>
              <a:t>院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风格：逗</a:t>
            </a:r>
            <a:r>
              <a:rPr lang="zh-CN" altLang="zh-CN" dirty="0" smtClean="0"/>
              <a:t>比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创意：外卖电瓶车（躲避）、打篮球的帅哥（花痴</a:t>
            </a:r>
            <a:r>
              <a:rPr lang="en-US" altLang="zh-CN" dirty="0"/>
              <a:t>5s</a:t>
            </a:r>
            <a:r>
              <a:rPr lang="zh-CN" altLang="zh-CN" dirty="0"/>
              <a:t>）、遇见求是狗（骑上去加快行进速度、调戏则被咬，罚时</a:t>
            </a:r>
            <a:r>
              <a:rPr lang="en-US" altLang="zh-CN" dirty="0"/>
              <a:t>5s</a:t>
            </a:r>
            <a:r>
              <a:rPr lang="zh-CN" altLang="zh-CN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44408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关卡设计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 smtClean="0"/>
              <a:t>【</a:t>
            </a:r>
            <a:r>
              <a:rPr lang="zh-CN" altLang="zh-CN" b="1" dirty="0" smtClean="0"/>
              <a:t>全局创意</a:t>
            </a:r>
            <a:r>
              <a:rPr lang="en-US" altLang="zh-CN" b="1" dirty="0" smtClean="0"/>
              <a:t>】</a:t>
            </a:r>
            <a:endParaRPr lang="zh-CN" altLang="zh-CN" dirty="0"/>
          </a:p>
          <a:p>
            <a:r>
              <a:rPr lang="zh-CN" altLang="zh-CN" dirty="0"/>
              <a:t>路障（无盖窨井、乱停车辆）</a:t>
            </a:r>
          </a:p>
          <a:p>
            <a:r>
              <a:rPr lang="zh-CN" altLang="zh-CN" dirty="0"/>
              <a:t>自行车道具（加快行进速度，上坡则失去此物品）</a:t>
            </a:r>
          </a:p>
          <a:p>
            <a:r>
              <a:rPr lang="zh-CN" altLang="zh-CN" dirty="0"/>
              <a:t>小白（加快行进速度）</a:t>
            </a:r>
          </a:p>
          <a:p>
            <a:r>
              <a:rPr lang="zh-CN" altLang="zh-CN" dirty="0"/>
              <a:t>搭讪的帅哥</a:t>
            </a:r>
            <a:r>
              <a:rPr lang="en-US" altLang="zh-CN" dirty="0"/>
              <a:t>/</a:t>
            </a:r>
            <a:r>
              <a:rPr lang="zh-CN" altLang="zh-CN" dirty="0"/>
              <a:t>美女（加时）</a:t>
            </a:r>
          </a:p>
          <a:p>
            <a:r>
              <a:rPr lang="zh-CN" altLang="zh-CN" dirty="0"/>
              <a:t>天气（阴雨、闪电、下雪）</a:t>
            </a:r>
          </a:p>
        </p:txBody>
      </p:sp>
    </p:spTree>
    <p:extLst>
      <p:ext uri="{BB962C8B-B14F-4D97-AF65-F5344CB8AC3E}">
        <p14:creationId xmlns:p14="http://schemas.microsoft.com/office/powerpoint/2010/main" val="234207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97196" y="3152375"/>
            <a:ext cx="2474461" cy="868082"/>
          </a:xfrm>
        </p:spPr>
        <p:txBody>
          <a:bodyPr/>
          <a:lstStyle/>
          <a:p>
            <a:r>
              <a:rPr lang="zh-CN" altLang="en-US" dirty="0" smtClean="0"/>
              <a:t>关键技术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051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42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小白的校园巡逻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物体</a:t>
            </a:r>
            <a:r>
              <a:rPr lang="zh-CN" altLang="en-US" dirty="0" smtClean="0"/>
              <a:t>移动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Transform.position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503" y="1152983"/>
            <a:ext cx="6229350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84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制作团队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77484" y="2328690"/>
            <a:ext cx="8946541" cy="272228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/>
              <a:t>【</a:t>
            </a:r>
            <a:r>
              <a:rPr lang="zh-CN" altLang="zh-CN" sz="2400" dirty="0" smtClean="0"/>
              <a:t>程序部</a:t>
            </a:r>
            <a:r>
              <a:rPr lang="en-US" altLang="zh-CN" sz="2400" dirty="0" smtClean="0"/>
              <a:t>】</a:t>
            </a:r>
            <a:r>
              <a:rPr lang="zh-CN" altLang="zh-CN" sz="2400" dirty="0" smtClean="0"/>
              <a:t>梁</a:t>
            </a:r>
            <a:r>
              <a:rPr lang="zh-CN" altLang="zh-CN" sz="2400" dirty="0"/>
              <a:t>帅</a:t>
            </a:r>
            <a:r>
              <a:rPr lang="zh-CN" altLang="zh-CN" sz="2400" dirty="0" smtClean="0"/>
              <a:t>龙</a:t>
            </a:r>
            <a:r>
              <a:rPr lang="zh-CN" altLang="en-US" sz="2400" dirty="0"/>
              <a:t>、</a:t>
            </a:r>
            <a:r>
              <a:rPr lang="zh-CN" altLang="zh-CN" sz="2400" dirty="0" smtClean="0"/>
              <a:t>王苑仙</a:t>
            </a:r>
            <a:endParaRPr lang="zh-CN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 smtClean="0"/>
              <a:t>【</a:t>
            </a:r>
            <a:r>
              <a:rPr lang="zh-CN" altLang="zh-CN" sz="2400" dirty="0" smtClean="0"/>
              <a:t>美工部</a:t>
            </a:r>
            <a:r>
              <a:rPr lang="en-US" altLang="zh-CN" sz="2400" dirty="0" smtClean="0"/>
              <a:t>】</a:t>
            </a:r>
            <a:r>
              <a:rPr lang="zh-CN" altLang="zh-CN" sz="2400" dirty="0" smtClean="0"/>
              <a:t>卢娴</a:t>
            </a:r>
            <a:r>
              <a:rPr lang="zh-CN" altLang="en-US" sz="2400" dirty="0" smtClean="0"/>
              <a:t>、</a:t>
            </a:r>
            <a:r>
              <a:rPr lang="zh-CN" altLang="zh-CN" sz="2400" dirty="0" smtClean="0"/>
              <a:t>戴怡</a:t>
            </a:r>
            <a:r>
              <a:rPr lang="zh-CN" altLang="en-US" sz="2400" dirty="0" smtClean="0"/>
              <a:t>雯</a:t>
            </a:r>
            <a:endParaRPr lang="zh-CN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 smtClean="0"/>
              <a:t>【</a:t>
            </a:r>
            <a:r>
              <a:rPr lang="zh-CN" altLang="zh-CN" sz="2400" dirty="0" smtClean="0"/>
              <a:t>策划部</a:t>
            </a:r>
            <a:r>
              <a:rPr lang="en-US" altLang="zh-CN" sz="2400" dirty="0" smtClean="0"/>
              <a:t>】</a:t>
            </a:r>
            <a:r>
              <a:rPr lang="zh-CN" altLang="zh-CN" sz="2400" dirty="0" smtClean="0"/>
              <a:t>章依依</a:t>
            </a:r>
            <a:r>
              <a:rPr lang="zh-CN" altLang="en-US" sz="2400" dirty="0"/>
              <a:t>、</a:t>
            </a:r>
            <a:r>
              <a:rPr lang="zh-CN" altLang="zh-CN" sz="2400" dirty="0" smtClean="0"/>
              <a:t>李沛珊</a:t>
            </a: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878442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车祸发生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碰撞</a:t>
            </a:r>
            <a:r>
              <a:rPr lang="zh-CN" altLang="en-US" dirty="0" smtClean="0"/>
              <a:t>检测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Rigid body </a:t>
            </a:r>
            <a:r>
              <a:rPr lang="zh-CN" altLang="en-US" dirty="0" smtClean="0"/>
              <a:t>与 </a:t>
            </a:r>
            <a:r>
              <a:rPr lang="en-US" altLang="zh-CN" dirty="0"/>
              <a:t>C</a:t>
            </a:r>
            <a:r>
              <a:rPr lang="en-US" altLang="zh-CN" dirty="0" smtClean="0"/>
              <a:t>ollision box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093" y="2801493"/>
            <a:ext cx="2905125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49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活灵活现的</a:t>
            </a:r>
            <a:r>
              <a:rPr lang="en-US" altLang="zh-CN" dirty="0" err="1" smtClean="0"/>
              <a:t>zz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角色</a:t>
            </a:r>
            <a:r>
              <a:rPr lang="zh-CN" altLang="en-US" dirty="0" smtClean="0"/>
              <a:t>控制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第三人称 视角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键盘： </a:t>
            </a:r>
            <a:r>
              <a:rPr kumimoji="1" lang="en-US" altLang="zh-CN" dirty="0"/>
              <a:t>WSAD</a:t>
            </a:r>
            <a:r>
              <a:rPr kumimoji="1" lang="zh-CN" altLang="en-US" dirty="0"/>
              <a:t>/上下左右键 控制人物行走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鼠标： 跳跃（左键）</a:t>
            </a:r>
            <a:r>
              <a:rPr kumimoji="1" lang="en-US" altLang="zh-CN" dirty="0"/>
              <a:t>/</a:t>
            </a:r>
            <a:r>
              <a:rPr kumimoji="1" lang="zh-CN" altLang="en-US" dirty="0"/>
              <a:t> 迅速切换视角（右键）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人物动画： 跑步</a:t>
            </a:r>
            <a:r>
              <a:rPr kumimoji="1" lang="en-US" altLang="zh-CN" dirty="0"/>
              <a:t>/</a:t>
            </a:r>
            <a:r>
              <a:rPr kumimoji="1" lang="zh-CN" altLang="en-US" dirty="0"/>
              <a:t>原地休息</a:t>
            </a:r>
            <a:r>
              <a:rPr kumimoji="1" lang="en-US" altLang="zh-CN" dirty="0"/>
              <a:t>/</a:t>
            </a:r>
            <a:r>
              <a:rPr kumimoji="1" lang="zh-CN" altLang="en-US" dirty="0"/>
              <a:t>原地轻跃</a:t>
            </a:r>
            <a:r>
              <a:rPr kumimoji="1" lang="en-US" altLang="zh-CN" dirty="0"/>
              <a:t>/</a:t>
            </a:r>
            <a:r>
              <a:rPr kumimoji="1" lang="zh-CN" altLang="en-US" dirty="0"/>
              <a:t>凌空跳跃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6541" t="13086" r="-12236" b="6631"/>
          <a:stretch/>
        </p:blipFill>
        <p:spPr>
          <a:xfrm>
            <a:off x="8337354" y="1187293"/>
            <a:ext cx="2416756" cy="313390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818" y="1618562"/>
            <a:ext cx="2392198" cy="330616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/>
          <a:srcRect l="29771" t="378" r="2243" b="-378"/>
          <a:stretch/>
        </p:blipFill>
        <p:spPr>
          <a:xfrm>
            <a:off x="7092818" y="3733134"/>
            <a:ext cx="3660160" cy="29074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9536" y="1971579"/>
            <a:ext cx="4801911" cy="419694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8694" y="1984506"/>
            <a:ext cx="3825037" cy="421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13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身临其境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游戏中的音乐与</a:t>
            </a:r>
            <a:r>
              <a:rPr lang="zh-CN" altLang="en-US" dirty="0" smtClean="0"/>
              <a:t>音效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背景音乐    </a:t>
            </a:r>
            <a:r>
              <a:rPr lang="en-US" altLang="zh-CN" dirty="0"/>
              <a:t>main camera</a:t>
            </a:r>
          </a:p>
          <a:p>
            <a:r>
              <a:rPr lang="zh-CN" altLang="en-US" dirty="0"/>
              <a:t>脚步声  只在跑步时产生 静止时没有     脚本控制</a:t>
            </a:r>
            <a:endParaRPr lang="en-US" altLang="zh-CN" dirty="0"/>
          </a:p>
          <a:p>
            <a:r>
              <a:rPr lang="en-US" altLang="zh-CN" dirty="0"/>
              <a:t>Button </a:t>
            </a:r>
            <a:r>
              <a:rPr lang="zh-CN" altLang="en-US" dirty="0"/>
              <a:t>按键声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1258129"/>
            <a:ext cx="8384201" cy="5237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543" y="1083854"/>
            <a:ext cx="8691444" cy="5585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6941" y="1083854"/>
            <a:ext cx="9107783" cy="4963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5601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友好的交互界面</a:t>
            </a:r>
            <a:r>
              <a:rPr lang="en-US" altLang="zh-CN" dirty="0" smtClean="0"/>
              <a:t>——</a:t>
            </a:r>
            <a:r>
              <a:rPr lang="en-US" altLang="zh-CN" dirty="0" smtClean="0"/>
              <a:t>GUI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NGUI</a:t>
            </a:r>
            <a:r>
              <a:rPr lang="zh-CN" altLang="en-US" dirty="0"/>
              <a:t>插件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115" y="1893233"/>
            <a:ext cx="5248275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536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友好的交互界面</a:t>
            </a:r>
            <a:r>
              <a:rPr lang="en-US" altLang="zh-CN" dirty="0"/>
              <a:t>——</a:t>
            </a:r>
            <a:r>
              <a:rPr lang="en-US" altLang="zh-CN" dirty="0" smtClean="0"/>
              <a:t>GUI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6111" y="1406742"/>
            <a:ext cx="8946541" cy="4195481"/>
          </a:xfrm>
        </p:spPr>
        <p:txBody>
          <a:bodyPr/>
          <a:lstStyle/>
          <a:p>
            <a:r>
              <a:rPr lang="zh-CN" altLang="en-US" dirty="0"/>
              <a:t>根据卢娴的</a:t>
            </a:r>
            <a:r>
              <a:rPr lang="en-US" altLang="zh-CN" dirty="0"/>
              <a:t>UI</a:t>
            </a:r>
            <a:r>
              <a:rPr lang="zh-CN" altLang="en-US" dirty="0"/>
              <a:t>界面设计制作</a:t>
            </a:r>
            <a:r>
              <a:rPr lang="en-US" altLang="zh-CN" dirty="0"/>
              <a:t>UI</a:t>
            </a:r>
            <a:r>
              <a:rPr lang="zh-CN" altLang="en-US" dirty="0"/>
              <a:t>元素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853248"/>
            <a:ext cx="10322754" cy="481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02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友好的交互界面</a:t>
            </a:r>
            <a:r>
              <a:rPr lang="en-US" altLang="zh-CN" dirty="0"/>
              <a:t>——</a:t>
            </a:r>
            <a:r>
              <a:rPr lang="en-US" altLang="zh-CN" dirty="0" smtClean="0"/>
              <a:t>GUI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4293" y="1662774"/>
            <a:ext cx="8946541" cy="4195481"/>
          </a:xfrm>
        </p:spPr>
        <p:txBody>
          <a:bodyPr/>
          <a:lstStyle/>
          <a:p>
            <a:r>
              <a:rPr lang="zh-CN" altLang="en-US" dirty="0"/>
              <a:t>建立</a:t>
            </a:r>
            <a:r>
              <a:rPr lang="en-US" altLang="zh-CN" dirty="0" err="1"/>
              <a:t>GameObject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451" y="1389913"/>
            <a:ext cx="3558166" cy="519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543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友好的交互界面</a:t>
            </a:r>
            <a:r>
              <a:rPr lang="en-US" altLang="zh-CN" dirty="0"/>
              <a:t>——</a:t>
            </a:r>
            <a:r>
              <a:rPr lang="en-US" altLang="zh-CN" dirty="0" smtClean="0"/>
              <a:t>GUI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4293" y="1428942"/>
            <a:ext cx="8946541" cy="4195481"/>
          </a:xfrm>
        </p:spPr>
        <p:txBody>
          <a:bodyPr/>
          <a:lstStyle/>
          <a:p>
            <a:r>
              <a:rPr lang="zh-CN" altLang="en-US" dirty="0"/>
              <a:t>编写脚本控制</a:t>
            </a:r>
            <a:r>
              <a:rPr lang="en-US" altLang="zh-CN" dirty="0"/>
              <a:t>GUI</a:t>
            </a:r>
            <a:r>
              <a:rPr lang="zh-CN" altLang="en-US" dirty="0"/>
              <a:t>交互和游戏逻辑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848" y="1853248"/>
            <a:ext cx="9425033" cy="25081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t="39595" b="24810"/>
          <a:stretch/>
        </p:blipFill>
        <p:spPr>
          <a:xfrm>
            <a:off x="996848" y="4361383"/>
            <a:ext cx="6896100" cy="165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87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38591" y="3756750"/>
            <a:ext cx="9404723" cy="1400530"/>
          </a:xfrm>
        </p:spPr>
        <p:txBody>
          <a:bodyPr/>
          <a:lstStyle/>
          <a:p>
            <a:pPr algn="ctr"/>
            <a:r>
              <a:rPr lang="zh-CN" altLang="en-US" dirty="0" smtClean="0"/>
              <a:t>演示时间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0486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已完成的任务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游戏场景大体搭建完成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游戏逻辑框架设计完成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一些小道具与玩家的交互已经实现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828058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5839" y="684366"/>
            <a:ext cx="9404723" cy="1046898"/>
          </a:xfrm>
        </p:spPr>
        <p:txBody>
          <a:bodyPr/>
          <a:lstStyle/>
          <a:p>
            <a:r>
              <a:rPr lang="zh-CN" altLang="en-US" dirty="0"/>
              <a:t>三</a:t>
            </a:r>
            <a:r>
              <a:rPr lang="zh-CN" altLang="en-US" dirty="0" smtClean="0"/>
              <a:t>步走战略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 smtClean="0">
                <a:solidFill>
                  <a:srgbClr val="FFFF00"/>
                </a:solidFill>
              </a:rPr>
              <a:t>[Done]</a:t>
            </a:r>
            <a:r>
              <a:rPr lang="zh-CN" altLang="en-US" b="1" dirty="0" smtClean="0">
                <a:solidFill>
                  <a:srgbClr val="FFFF00"/>
                </a:solidFill>
              </a:rPr>
              <a:t>第一</a:t>
            </a:r>
            <a:r>
              <a:rPr lang="zh-CN" altLang="en-US" b="1" dirty="0" smtClean="0">
                <a:solidFill>
                  <a:srgbClr val="FFFF00"/>
                </a:solidFill>
              </a:rPr>
              <a:t>步</a:t>
            </a:r>
            <a:r>
              <a:rPr lang="zh-CN" altLang="zh-CN" b="1" dirty="0" smtClean="0"/>
              <a:t>：</a:t>
            </a:r>
            <a:r>
              <a:rPr lang="zh-CN" altLang="zh-CN" dirty="0"/>
              <a:t>能完成在一个</a:t>
            </a:r>
            <a:r>
              <a:rPr lang="zh-CN" altLang="zh-CN" dirty="0" smtClean="0"/>
              <a:t>区域</a:t>
            </a:r>
            <a:r>
              <a:rPr lang="zh-CN" altLang="en-US" dirty="0" smtClean="0"/>
              <a:t>经历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个道具</a:t>
            </a:r>
            <a:r>
              <a:rPr lang="zh-CN" altLang="zh-CN" dirty="0" smtClean="0"/>
              <a:t>（</a:t>
            </a:r>
            <a:r>
              <a:rPr lang="zh-CN" altLang="zh-CN" dirty="0"/>
              <a:t>有加分项和减分项）的从收到短信到取到一个快递的过程</a:t>
            </a:r>
            <a:r>
              <a:rPr lang="zh-CN" altLang="zh-CN" dirty="0" smtClean="0"/>
              <a:t>。</a:t>
            </a:r>
            <a:r>
              <a:rPr lang="zh-CN" altLang="en-US" dirty="0" smtClean="0"/>
              <a:t>有一个完整的</a:t>
            </a:r>
            <a:r>
              <a:rPr lang="zh-CN" altLang="zh-CN" dirty="0" smtClean="0"/>
              <a:t>人物形象。</a:t>
            </a:r>
            <a:endParaRPr lang="en-US" altLang="zh-CN" dirty="0" smtClean="0"/>
          </a:p>
          <a:p>
            <a:endParaRPr lang="zh-CN" altLang="zh-CN" dirty="0"/>
          </a:p>
          <a:p>
            <a:r>
              <a:rPr lang="zh-CN" altLang="en-US" b="1" dirty="0" smtClean="0">
                <a:solidFill>
                  <a:srgbClr val="FFFF00"/>
                </a:solidFill>
              </a:rPr>
              <a:t>第二步</a:t>
            </a:r>
            <a:r>
              <a:rPr lang="zh-CN" altLang="zh-CN" b="1" dirty="0" smtClean="0"/>
              <a:t>：</a:t>
            </a:r>
            <a:r>
              <a:rPr lang="zh-CN" altLang="zh-CN" dirty="0"/>
              <a:t>增加关卡、障碍、角色、区域、优化算法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endParaRPr lang="zh-CN" altLang="zh-CN" dirty="0"/>
          </a:p>
          <a:p>
            <a:r>
              <a:rPr lang="zh-CN" altLang="en-US" b="1" dirty="0" smtClean="0">
                <a:solidFill>
                  <a:srgbClr val="FFFF00"/>
                </a:solidFill>
              </a:rPr>
              <a:t>第三步</a:t>
            </a:r>
            <a:r>
              <a:rPr lang="zh-CN" altLang="zh-CN" b="1" dirty="0" smtClean="0"/>
              <a:t>：</a:t>
            </a:r>
            <a:r>
              <a:rPr lang="zh-CN" altLang="zh-CN" dirty="0"/>
              <a:t>完成盈利（ 购买道具、</a:t>
            </a:r>
            <a:r>
              <a:rPr lang="zh-CN" altLang="zh-CN" dirty="0" smtClean="0"/>
              <a:t>广告</a:t>
            </a:r>
            <a:r>
              <a:rPr lang="zh-CN" altLang="en-US" dirty="0" smtClean="0"/>
              <a:t>（与快递公司合作）</a:t>
            </a:r>
            <a:r>
              <a:rPr lang="zh-CN" altLang="zh-CN" dirty="0" smtClean="0"/>
              <a:t>），</a:t>
            </a:r>
            <a:r>
              <a:rPr lang="zh-CN" altLang="zh-CN" dirty="0"/>
              <a:t>增加联网功能，支持排行榜和多用户共同在线完成（如帮拿快递）</a:t>
            </a:r>
            <a:r>
              <a:rPr lang="zh-CN" altLang="zh-CN" dirty="0" smtClean="0"/>
              <a:t>。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296934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任务</a:t>
            </a:r>
            <a:r>
              <a:rPr lang="zh-CN" altLang="en-US" dirty="0" smtClean="0"/>
              <a:t>分工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码农：快速学习编程语言并使用，完成游戏初步的功能实现，如人物的移动。</a:t>
            </a:r>
          </a:p>
          <a:p>
            <a:pPr marL="400050" lvl="1" indent="0">
              <a:buNone/>
            </a:pPr>
            <a:r>
              <a:rPr lang="zh-CN" altLang="zh-CN" dirty="0" smtClean="0"/>
              <a:t>实现</a:t>
            </a:r>
            <a:r>
              <a:rPr lang="zh-CN" altLang="zh-CN" dirty="0"/>
              <a:t>碰撞检测等相关技术片段。</a:t>
            </a:r>
          </a:p>
          <a:p>
            <a:pPr marL="400050" lvl="1" indent="0">
              <a:buNone/>
            </a:pPr>
            <a:r>
              <a:rPr lang="zh-CN" altLang="zh-CN" dirty="0" smtClean="0"/>
              <a:t>各个</a:t>
            </a:r>
            <a:r>
              <a:rPr lang="zh-CN" altLang="zh-CN" dirty="0"/>
              <a:t>关卡故事情节的实现与连接。</a:t>
            </a:r>
          </a:p>
          <a:p>
            <a:r>
              <a:rPr lang="zh-CN" altLang="zh-CN" dirty="0"/>
              <a:t>美工：制作游戏人物模型。</a:t>
            </a:r>
          </a:p>
          <a:p>
            <a:pPr marL="400050" lvl="1" indent="0">
              <a:buNone/>
            </a:pPr>
            <a:r>
              <a:rPr lang="zh-CN" altLang="zh-CN" dirty="0" smtClean="0"/>
              <a:t>游戏</a:t>
            </a:r>
            <a:r>
              <a:rPr lang="zh-CN" altLang="zh-CN" dirty="0"/>
              <a:t>道具模型 路人模型。</a:t>
            </a:r>
          </a:p>
          <a:p>
            <a:pPr marL="400050" lvl="1" indent="0">
              <a:buNone/>
            </a:pPr>
            <a:r>
              <a:rPr lang="zh-CN" altLang="zh-CN" dirty="0"/>
              <a:t>游戏各个关卡的场景设计。</a:t>
            </a:r>
          </a:p>
          <a:p>
            <a:r>
              <a:rPr lang="zh-CN" altLang="zh-CN" dirty="0"/>
              <a:t>文案：完成建议书，不断创新与改进游戏。</a:t>
            </a:r>
          </a:p>
          <a:p>
            <a:pPr marL="400050" lvl="1" indent="0">
              <a:buNone/>
            </a:pPr>
            <a:r>
              <a:rPr lang="zh-CN" altLang="zh-CN" dirty="0"/>
              <a:t>完成游戏中期报告。 </a:t>
            </a:r>
          </a:p>
          <a:p>
            <a:pPr marL="400050" lvl="1" indent="0">
              <a:buNone/>
            </a:pPr>
            <a:r>
              <a:rPr lang="zh-CN" altLang="zh-CN" dirty="0"/>
              <a:t>各成员贡献报告。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647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109" y="452718"/>
            <a:ext cx="9404723" cy="1400530"/>
          </a:xfrm>
        </p:spPr>
        <p:txBody>
          <a:bodyPr/>
          <a:lstStyle/>
          <a:p>
            <a:r>
              <a:rPr lang="zh-CN" altLang="en-US" dirty="0" smtClean="0"/>
              <a:t>贡献报告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6448" y="1615741"/>
            <a:ext cx="10976373" cy="4195481"/>
          </a:xfrm>
        </p:spPr>
        <p:txBody>
          <a:bodyPr>
            <a:noAutofit/>
          </a:bodyPr>
          <a:lstStyle/>
          <a:p>
            <a:r>
              <a:rPr lang="zh-CN" altLang="en-US" dirty="0" smtClean="0">
                <a:solidFill>
                  <a:srgbClr val="00B0F0"/>
                </a:solidFill>
              </a:rPr>
              <a:t>梁帅龙</a:t>
            </a:r>
            <a:r>
              <a:rPr lang="zh-CN" altLang="en-US" dirty="0" smtClean="0"/>
              <a:t>：统筹进度分配任务；道具交互（井盖、巡逻车、快递地点随机生成）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>
                <a:solidFill>
                  <a:srgbClr val="FFC000"/>
                </a:solidFill>
              </a:rPr>
              <a:t>王苑仙</a:t>
            </a:r>
            <a:r>
              <a:rPr lang="zh-CN" altLang="en-US" dirty="0" smtClean="0"/>
              <a:t>：</a:t>
            </a:r>
            <a:r>
              <a:rPr lang="en-US" altLang="zh-CN" dirty="0" smtClean="0"/>
              <a:t>UI</a:t>
            </a:r>
            <a:r>
              <a:rPr lang="zh-CN" altLang="en-US" dirty="0" smtClean="0"/>
              <a:t>实现、交互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>
                <a:solidFill>
                  <a:srgbClr val="00B050"/>
                </a:solidFill>
              </a:rPr>
              <a:t>卢娴</a:t>
            </a:r>
            <a:r>
              <a:rPr lang="zh-CN" altLang="en-US" dirty="0" smtClean="0"/>
              <a:t>：场景设计和建设、</a:t>
            </a:r>
            <a:r>
              <a:rPr lang="en-US" altLang="zh-CN" dirty="0" smtClean="0"/>
              <a:t>GUI</a:t>
            </a:r>
            <a:r>
              <a:rPr lang="zh-CN" altLang="en-US" dirty="0" smtClean="0"/>
              <a:t>绘制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>
                <a:solidFill>
                  <a:srgbClr val="00B0F0"/>
                </a:solidFill>
              </a:rPr>
              <a:t>章</a:t>
            </a:r>
            <a:r>
              <a:rPr lang="zh-CN" altLang="en-US" dirty="0" smtClean="0">
                <a:solidFill>
                  <a:srgbClr val="00B0F0"/>
                </a:solidFill>
              </a:rPr>
              <a:t>依依</a:t>
            </a:r>
            <a:r>
              <a:rPr lang="zh-CN" altLang="en-US" dirty="0" smtClean="0"/>
              <a:t>：游戏音乐音效、文档撰写维护</a:t>
            </a:r>
            <a:r>
              <a:rPr lang="zh-CN" altLang="en-US" dirty="0"/>
              <a:t>（开题报告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>
                <a:solidFill>
                  <a:srgbClr val="FFFF00"/>
                </a:solidFill>
              </a:rPr>
              <a:t>戴怡文</a:t>
            </a:r>
            <a:r>
              <a:rPr lang="zh-CN" altLang="en-US" dirty="0" smtClean="0"/>
              <a:t>：辅助场景建设、</a:t>
            </a:r>
            <a:r>
              <a:rPr lang="zh-CN" altLang="en-US" dirty="0"/>
              <a:t>增加</a:t>
            </a:r>
            <a:r>
              <a:rPr lang="zh-CN" altLang="en-US" dirty="0" smtClean="0"/>
              <a:t>鼠标</a:t>
            </a:r>
            <a:r>
              <a:rPr lang="zh-CN" altLang="en-US" dirty="0"/>
              <a:t>事件</a:t>
            </a:r>
            <a:r>
              <a:rPr lang="zh-CN" altLang="en-US" dirty="0" smtClean="0"/>
              <a:t>控制角色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>
                <a:solidFill>
                  <a:schemeClr val="accent4"/>
                </a:solidFill>
              </a:rPr>
              <a:t>李佩珊</a:t>
            </a:r>
            <a:r>
              <a:rPr lang="zh-CN" altLang="en-US" dirty="0" smtClean="0"/>
              <a:t>：辅助场景建设、文档撰写维护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4854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13427" y="2426662"/>
            <a:ext cx="4796744" cy="2014710"/>
          </a:xfrm>
        </p:spPr>
        <p:txBody>
          <a:bodyPr/>
          <a:lstStyle/>
          <a:p>
            <a:pPr algn="ctr"/>
            <a:r>
              <a:rPr lang="zh-CN" altLang="en-US" sz="11500" dirty="0" smtClean="0">
                <a:solidFill>
                  <a:srgbClr val="FFFF00"/>
                </a:solidFill>
              </a:rPr>
              <a:t>谢 谢！</a:t>
            </a:r>
            <a:endParaRPr lang="zh-CN" altLang="en-US" sz="115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72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11104" y="3110574"/>
            <a:ext cx="5351518" cy="1400530"/>
          </a:xfrm>
        </p:spPr>
        <p:txBody>
          <a:bodyPr/>
          <a:lstStyle/>
          <a:p>
            <a:r>
              <a:rPr lang="zh-CN" altLang="en-US" dirty="0" smtClean="0"/>
              <a:t>故事的开始</a:t>
            </a:r>
            <a:r>
              <a:rPr lang="en-US" altLang="zh-CN" dirty="0" smtClean="0"/>
              <a:t>……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95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688" y="931785"/>
            <a:ext cx="6506790" cy="488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39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情节概述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场景布置：美丽的紫金港</a:t>
            </a:r>
            <a:endParaRPr lang="en-US" altLang="zh-CN" dirty="0" smtClean="0"/>
          </a:p>
          <a:p>
            <a:r>
              <a:rPr lang="zh-CN" altLang="en-US" dirty="0" smtClean="0"/>
              <a:t>游戏目的：跨越井盖、大战求是狗、搭上小白顺风车、搭讪女神</a:t>
            </a:r>
            <a:r>
              <a:rPr lang="en-US" altLang="zh-CN" dirty="0" smtClean="0"/>
              <a:t>……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     </a:t>
            </a:r>
            <a:r>
              <a:rPr lang="zh-CN" altLang="en-US" dirty="0" smtClean="0"/>
              <a:t>最终</a:t>
            </a:r>
            <a:r>
              <a:rPr lang="zh-CN" altLang="en-US" dirty="0" smtClean="0">
                <a:solidFill>
                  <a:srgbClr val="FFFF00"/>
                </a:solidFill>
              </a:rPr>
              <a:t>拿到快递</a:t>
            </a:r>
            <a:endParaRPr lang="en-US" altLang="zh-CN" dirty="0" smtClean="0">
              <a:solidFill>
                <a:srgbClr val="FFFF00"/>
              </a:solidFill>
            </a:endParaRPr>
          </a:p>
          <a:p>
            <a:endParaRPr lang="en-US" altLang="zh-CN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12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目标玩家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788168"/>
              </p:ext>
            </p:extLst>
          </p:nvPr>
        </p:nvGraphicFramePr>
        <p:xfrm>
          <a:off x="943656" y="2052638"/>
          <a:ext cx="8947150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3943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57311" y="3558775"/>
            <a:ext cx="9404723" cy="1400530"/>
          </a:xfrm>
        </p:spPr>
        <p:txBody>
          <a:bodyPr/>
          <a:lstStyle/>
          <a:p>
            <a:pPr algn="ctr"/>
            <a:r>
              <a:rPr lang="zh-CN" altLang="en-US" dirty="0" smtClean="0"/>
              <a:t>前期策划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006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自定义 3">
      <a:majorFont>
        <a:latin typeface="Centaur"/>
        <a:ea typeface="汉仪书魂体简"/>
        <a:cs typeface=""/>
      </a:majorFont>
      <a:minorFont>
        <a:latin typeface="Century Gothic"/>
        <a:ea typeface="微软雅黑"/>
        <a:cs typeface=""/>
      </a:minorFont>
    </a:fontScheme>
    <a:fmtScheme name="上阴影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366</TotalTime>
  <Words>1103</Words>
  <Application>Microsoft Office PowerPoint</Application>
  <PresentationFormat>宽屏</PresentationFormat>
  <Paragraphs>163</Paragraphs>
  <Slides>41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55" baseType="lpstr">
      <vt:lpstr>DFPLiKingHei-XB</vt:lpstr>
      <vt:lpstr>DFPYanKaiW5-B5</vt:lpstr>
      <vt:lpstr>方正综艺简体</vt:lpstr>
      <vt:lpstr>汉仪书魂体简</vt:lpstr>
      <vt:lpstr>宋体</vt:lpstr>
      <vt:lpstr>微软雅黑</vt:lpstr>
      <vt:lpstr>Algerian</vt:lpstr>
      <vt:lpstr>Arial</vt:lpstr>
      <vt:lpstr>Calibri</vt:lpstr>
      <vt:lpstr>Centaur</vt:lpstr>
      <vt:lpstr>Century Gothic</vt:lpstr>
      <vt:lpstr>Edwardian Script ITC</vt:lpstr>
      <vt:lpstr>Wingdings 3</vt:lpstr>
      <vt:lpstr>离子</vt:lpstr>
      <vt:lpstr>《疯狂的快递》  </vt:lpstr>
      <vt:lpstr>目录</vt:lpstr>
      <vt:lpstr> 制作团队</vt:lpstr>
      <vt:lpstr>任务分工</vt:lpstr>
      <vt:lpstr>故事的开始……</vt:lpstr>
      <vt:lpstr>PowerPoint 演示文稿</vt:lpstr>
      <vt:lpstr> 情节概述</vt:lpstr>
      <vt:lpstr> 目标玩家</vt:lpstr>
      <vt:lpstr>前期策划</vt:lpstr>
      <vt:lpstr>UI与场景</vt:lpstr>
      <vt:lpstr>人物大全</vt:lpstr>
      <vt:lpstr>人物属性之——学霸vs学渣</vt:lpstr>
      <vt:lpstr>人物属性之——学霸vs学渣</vt:lpstr>
      <vt:lpstr>人物属性之——花痴vs吃货</vt:lpstr>
      <vt:lpstr>人物属性之——花痴vs吃货</vt:lpstr>
      <vt:lpstr>人物属性之——男神/女神vsDiao丝</vt:lpstr>
      <vt:lpstr>人物属性之——男神/女神vsDiao丝</vt:lpstr>
      <vt:lpstr>人物属性之——土豪vs逗比</vt:lpstr>
      <vt:lpstr>人物属性之——土豪vs逗比</vt:lpstr>
      <vt:lpstr>PowerPoint 演示文稿</vt:lpstr>
      <vt:lpstr>关卡设计</vt:lpstr>
      <vt:lpstr> 关卡设计</vt:lpstr>
      <vt:lpstr> 关卡设计</vt:lpstr>
      <vt:lpstr> 关卡设计</vt:lpstr>
      <vt:lpstr> 关卡设计</vt:lpstr>
      <vt:lpstr> 关卡设计</vt:lpstr>
      <vt:lpstr> 关卡设计</vt:lpstr>
      <vt:lpstr>关键技术</vt:lpstr>
      <vt:lpstr>小白的校园巡逻——物体移动</vt:lpstr>
      <vt:lpstr>车祸发生——碰撞检测</vt:lpstr>
      <vt:lpstr>活灵活现的zz——角色控制</vt:lpstr>
      <vt:lpstr>身临其境——游戏中的音乐与音效</vt:lpstr>
      <vt:lpstr>友好的交互界面——GUI</vt:lpstr>
      <vt:lpstr>友好的交互界面——GUI</vt:lpstr>
      <vt:lpstr>友好的交互界面——GUI</vt:lpstr>
      <vt:lpstr>友好的交互界面——GUI</vt:lpstr>
      <vt:lpstr>演示时间</vt:lpstr>
      <vt:lpstr>已完成的任务</vt:lpstr>
      <vt:lpstr>三步走战略</vt:lpstr>
      <vt:lpstr>贡献报告</vt:lpstr>
      <vt:lpstr>谢 谢！</vt:lpstr>
    </vt:vector>
  </TitlesOfParts>
  <Company>ZJU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《疯狂的快递》  crazy Express</dc:title>
  <dc:creator>Liang Shuailong</dc:creator>
  <cp:lastModifiedBy>Liang Shuailong</cp:lastModifiedBy>
  <cp:revision>142</cp:revision>
  <dcterms:created xsi:type="dcterms:W3CDTF">2014-06-10T00:42:42Z</dcterms:created>
  <dcterms:modified xsi:type="dcterms:W3CDTF">2014-06-17T02:51:18Z</dcterms:modified>
</cp:coreProperties>
</file>

<file path=docProps/thumbnail.jpeg>
</file>